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5" r:id="rId5"/>
    <p:sldId id="257" r:id="rId6"/>
    <p:sldId id="262" r:id="rId7"/>
    <p:sldId id="263" r:id="rId8"/>
    <p:sldId id="264" r:id="rId9"/>
    <p:sldId id="261" r:id="rId10"/>
    <p:sldId id="278" r:id="rId11"/>
    <p:sldId id="260" r:id="rId12"/>
    <p:sldId id="269" r:id="rId13"/>
    <p:sldId id="270" r:id="rId14"/>
    <p:sldId id="268" r:id="rId15"/>
    <p:sldId id="271" r:id="rId16"/>
    <p:sldId id="272" r:id="rId17"/>
    <p:sldId id="274" r:id="rId18"/>
    <p:sldId id="275" r:id="rId19"/>
    <p:sldId id="276" r:id="rId20"/>
    <p:sldId id="273" r:id="rId21"/>
    <p:sldId id="277" r:id="rId22"/>
    <p:sldId id="267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EAF4-307D-5DDA-B207-B4CFC3423A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65F01-5313-4F7D-0ED6-23490D7748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9D1673-D9CA-49CD-47DC-7E9010B83B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F3BAC-F645-F442-9C3C-6D980FE33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0FE551-F72F-9224-1D00-AFAB6B055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662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CF41-C24F-7F53-E037-47F804A0C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FAC839-F21B-231B-CBFD-919B01C89A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DDF9C-3DAF-0A79-C787-BFD69410A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5BE24-E195-EC24-8BBA-C9FC1E42D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D6F9D-54D4-D460-D9AA-2D4BCA3B2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88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C1F2AA1-729A-8319-2EE1-0F317BE321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FEDD06-B932-ACA6-6428-EF98336C0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CC414B-93CD-2B54-1F68-7FF4D0AF9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C4E767-6508-A9ED-04FA-9057E67D3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7394D3-0A07-3666-F87F-55C65331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868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868F5-E64C-FA93-A418-53D4F8FB71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22E9B-3DA4-CF24-F074-A8D4C443A4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0641AB-F1E7-2AE6-7402-7048E909E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8DD390-F90B-70E2-F0A5-83C9357A0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0B967-C68A-8E50-0511-92593F002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8222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21F774-04EE-8A5A-D233-FFEB4002AE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C735DD-9921-ED5D-B588-C5627482E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B7A56-D8C8-BA48-079A-EC1CC4990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D39C9C-4B65-84C3-3445-41D525533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2336C9-1795-5459-F3A7-7B724A4AD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52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6ED59-ECD3-34BD-865B-D77FDF3CB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9DE64-801B-0237-6204-46835531B9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3B9377-6641-F41C-9E5F-1DE374D57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D2BB94-8E20-8ED3-2C2D-BC06FD2A66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6A0A5D-B971-C06E-C733-62E4059A4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080EBF-CF38-F151-93D3-DC6267404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828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CC33B-FAC3-9E76-B110-1F6AB88A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F5A566-E2B5-4E1E-838D-0282D7640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9FCA00-BCB1-19CE-0D19-1F2194D62E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74CCA9-4D7C-0480-9141-840640579C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DCFB86-8304-AE85-BE4D-9D97E2DD83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4AC2777-EC7B-8FF5-FD09-BBBF78B516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34C401-3A2D-7CE5-5584-F7EBAB177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42B9009-C274-A510-381C-3D85EEC61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645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5E8C-E375-EAFD-0237-D1F58C45D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56CEC-E93E-2149-9309-0CC7D9957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BFD36B-B6C3-5340-C30A-3B0A7D8A9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D49686-4D2B-7C37-11C6-5FD7E5147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98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566F07F-CDC3-C58C-1493-DCB91C2CC3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DCE257-CBBD-A69F-0A8D-19414098B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939CA4-4EB1-3350-774E-07303704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267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4CFB3-16FB-2F8A-2589-85230399F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80BF24-CD18-8762-34AF-9B2C6AD1D8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61029E-3E8C-4E5A-86A6-A7CAFEC25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1D0C4-63C8-2A77-531C-FAF1C5FA5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87C52-7202-C706-8917-ABA2545A8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1147F5-F086-30F2-22E1-279E09F6F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466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6F081-05C1-A55F-7668-A4D7F3C64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07ED84-0E77-D636-5725-AFC0E9D9FF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CA3883-6B26-1088-0B70-59A37A5493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72520A-8700-89FE-B26A-A7AD1F685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BAE4E3-2A7B-0B4B-38BA-CE41B8B72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F370EF-EE95-D06E-B50E-A870584F7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078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EEAF281-A5D0-B46C-37AA-60762511A0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36222-BC66-DE53-5681-75F0100DF2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41A8E4-B362-A0BF-5AF0-FE9833BF61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80FB0E-14F2-4FA8-8E21-228AB4F8F245}" type="datetimeFigureOut">
              <a:rPr lang="en-US" smtClean="0"/>
              <a:t>30/09/2025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63FA7E-10B0-12CB-7519-5A73143D32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25BC21-4EDD-09AC-49AF-AF11B8B5CE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E5B3E7-40ED-4498-BDE4-6A1E24B898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9591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arm.com/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8.png"/><Relationship Id="rId5" Type="http://schemas.openxmlformats.org/officeDocument/2006/relationships/image" Target="../media/image23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81F8138-9982-AF2E-723B-2CE6BE61C361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376370-1A0A-B240-1209-B38F3C052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884" y="1166014"/>
            <a:ext cx="8179899" cy="460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16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93C119-E992-11FC-ED1D-37FD97244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10" y="783621"/>
            <a:ext cx="5738484" cy="51115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EDD89D-A643-FACB-BB81-9906CAA51EC4}"/>
              </a:ext>
            </a:extLst>
          </p:cNvPr>
          <p:cNvSpPr txBox="1"/>
          <p:nvPr/>
        </p:nvSpPr>
        <p:spPr>
          <a:xfrm>
            <a:off x="2964345" y="83892"/>
            <a:ext cx="455541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Arm® Cortex®-M4 Processor Technical Reference Manual</a:t>
            </a:r>
            <a:endParaRPr lang="en-US" sz="1400" dirty="0"/>
          </a:p>
        </p:txBody>
      </p:sp>
      <p:pic>
        <p:nvPicPr>
          <p:cNvPr id="12" name="Picture 11" descr="A diagram of a data storage&#10;&#10;AI-generated content may be incorrect.">
            <a:extLst>
              <a:ext uri="{FF2B5EF4-FFF2-40B4-BE49-F238E27FC236}">
                <a16:creationId xmlns:a16="http://schemas.microsoft.com/office/drawing/2014/main" id="{236DA2E9-0479-0193-3BB9-B681BC7CA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7048" y="611915"/>
            <a:ext cx="3740342" cy="545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441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B7CEB-90DF-2767-8B71-A8BAE5ECD148}"/>
              </a:ext>
            </a:extLst>
          </p:cNvPr>
          <p:cNvSpPr txBox="1"/>
          <p:nvPr/>
        </p:nvSpPr>
        <p:spPr>
          <a:xfrm>
            <a:off x="2964345" y="83892"/>
            <a:ext cx="145084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STM32F446xC/E</a:t>
            </a:r>
            <a:endParaRPr lang="en-US" sz="1400" dirty="0"/>
          </a:p>
        </p:txBody>
      </p:sp>
      <p:pic>
        <p:nvPicPr>
          <p:cNvPr id="5" name="Picture 4" descr="A close up of a document&#10;&#10;AI-generated content may be incorrect.">
            <a:extLst>
              <a:ext uri="{FF2B5EF4-FFF2-40B4-BE49-F238E27FC236}">
                <a16:creationId xmlns:a16="http://schemas.microsoft.com/office/drawing/2014/main" id="{1B1CBBBF-5B3A-9FF9-8758-413BDC9518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780" y="147286"/>
            <a:ext cx="4444976" cy="6652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FB13256-2845-50C8-F008-794977E6D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98" y="527773"/>
            <a:ext cx="4831585" cy="61640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9F3EAB-B816-BFB5-A11A-F834A603F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56" y="2970266"/>
            <a:ext cx="2107851" cy="176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701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B7CEB-90DF-2767-8B71-A8BAE5ECD148}"/>
              </a:ext>
            </a:extLst>
          </p:cNvPr>
          <p:cNvSpPr txBox="1"/>
          <p:nvPr/>
        </p:nvSpPr>
        <p:spPr>
          <a:xfrm>
            <a:off x="2964345" y="83892"/>
            <a:ext cx="145084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STM32F446xC/E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ABFFB-294C-3944-9025-49C168B692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9" y="1362393"/>
            <a:ext cx="4877524" cy="43446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11B3048-81BB-C272-DA84-13B586CCB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147" y="83892"/>
            <a:ext cx="6852887" cy="66902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883AD3E-902B-466C-C85E-C47E6485379D}"/>
              </a:ext>
            </a:extLst>
          </p:cNvPr>
          <p:cNvSpPr txBox="1"/>
          <p:nvPr/>
        </p:nvSpPr>
        <p:spPr>
          <a:xfrm>
            <a:off x="208255" y="5989627"/>
            <a:ext cx="46024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From the: Arm® Cortex®-M4 Processor Technical Reference Manual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1A7966-12F1-7B11-88DF-1E63F52F42F0}"/>
              </a:ext>
            </a:extLst>
          </p:cNvPr>
          <p:cNvSpPr txBox="1"/>
          <p:nvPr/>
        </p:nvSpPr>
        <p:spPr>
          <a:xfrm>
            <a:off x="5771448" y="501969"/>
            <a:ext cx="2343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From the: STM32F446 Datasheet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563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2B7CEB-90DF-2767-8B71-A8BAE5ECD148}"/>
              </a:ext>
            </a:extLst>
          </p:cNvPr>
          <p:cNvSpPr txBox="1"/>
          <p:nvPr/>
        </p:nvSpPr>
        <p:spPr>
          <a:xfrm>
            <a:off x="2964345" y="83892"/>
            <a:ext cx="1450846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STM32F446xC/E</a:t>
            </a:r>
            <a:endParaRPr lang="en-US" sz="14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11B3048-81BB-C272-DA84-13B586CCB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17" y="710789"/>
            <a:ext cx="4602401" cy="58679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1A7966-12F1-7B11-88DF-1E63F52F42F0}"/>
              </a:ext>
            </a:extLst>
          </p:cNvPr>
          <p:cNvSpPr txBox="1"/>
          <p:nvPr/>
        </p:nvSpPr>
        <p:spPr>
          <a:xfrm>
            <a:off x="4180999" y="480274"/>
            <a:ext cx="2343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From the: STM32F446 Datasheet</a:t>
            </a:r>
            <a:endParaRPr lang="en-US" sz="1200" dirty="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49CDA0-B2EF-42FE-5D7D-16FB1DAF2A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273" y="273035"/>
            <a:ext cx="4544357" cy="630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193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59C606-33AC-493E-4C61-EF0D030BB3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6819" y="457675"/>
            <a:ext cx="7644369" cy="621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64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3BE855-C6CF-1A0B-3CA8-AC8848AF7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371" y="535975"/>
            <a:ext cx="4103456" cy="34407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0085CA-3905-9088-07E1-B8EC09C734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40" y="3976719"/>
            <a:ext cx="5113487" cy="2774407"/>
          </a:xfrm>
          <a:prstGeom prst="rect">
            <a:avLst/>
          </a:prstGeom>
        </p:spPr>
      </p:pic>
      <p:pic>
        <p:nvPicPr>
          <p:cNvPr id="10" name="Picture 9" descr="A diagram of a circuit&#10;&#10;AI-generated content may be incorrect.">
            <a:extLst>
              <a:ext uri="{FF2B5EF4-FFF2-40B4-BE49-F238E27FC236}">
                <a16:creationId xmlns:a16="http://schemas.microsoft.com/office/drawing/2014/main" id="{5AAA3811-852A-030C-9E11-4609D68158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4469" y="643460"/>
            <a:ext cx="5571778" cy="37384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13CC04-C5ED-3D99-0E30-A1F757CAB4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172" y="4823613"/>
            <a:ext cx="4237651" cy="16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8047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7" name="Picture 6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0E60F3A3-A223-9C97-5F37-4EBD8B538E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92" y="609388"/>
            <a:ext cx="4788146" cy="162568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536D20C-1424-FDDC-28B1-D3A48D306F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727" y="2831899"/>
            <a:ext cx="7082089" cy="376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3851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5DDB72-02F7-ACDE-F533-2962C9D9A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81" y="448016"/>
            <a:ext cx="5847027" cy="29272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09A847-B082-997B-5BE8-5D10EFF01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470" y="3375303"/>
            <a:ext cx="6482307" cy="329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859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EC4F4-EDE2-71EF-4C6E-DCD05E2E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0" y="552423"/>
            <a:ext cx="6449781" cy="25344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B8CF4-C083-859B-21E9-C15AFDF36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8731" y="3197332"/>
            <a:ext cx="6643017" cy="3459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351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7EC4F4-EDE2-71EF-4C6E-DCD05E2EE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8527" y="542073"/>
            <a:ext cx="1951933" cy="7670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52B8CF4-C083-859B-21E9-C15AFDF360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395" y="453037"/>
            <a:ext cx="1814938" cy="945084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783A71D-F0E3-D3F9-3770-9EF0A6CC4F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15" y="508270"/>
            <a:ext cx="4518877" cy="6147301"/>
          </a:xfrm>
          <a:prstGeom prst="rect">
            <a:avLst/>
          </a:prstGeom>
        </p:spPr>
      </p:pic>
      <p:pic>
        <p:nvPicPr>
          <p:cNvPr id="10" name="Picture 9" descr="A white sheet with black text&#10;&#10;AI-generated content may be incorrect.">
            <a:extLst>
              <a:ext uri="{FF2B5EF4-FFF2-40B4-BE49-F238E27FC236}">
                <a16:creationId xmlns:a16="http://schemas.microsoft.com/office/drawing/2014/main" id="{4FB8D3B8-E343-17D6-AB77-B254B38C98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4269" y="1799308"/>
            <a:ext cx="7036162" cy="47690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4C86E46-52F1-16DD-2999-5D5BE9DECBFA}"/>
              </a:ext>
            </a:extLst>
          </p:cNvPr>
          <p:cNvSpPr txBox="1"/>
          <p:nvPr/>
        </p:nvSpPr>
        <p:spPr>
          <a:xfrm>
            <a:off x="4924269" y="1660809"/>
            <a:ext cx="2343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From the: STM32F446 Datasheet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5010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AAD9921-FEEE-6E5A-62B3-D35D7ADADB0C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pic>
        <p:nvPicPr>
          <p:cNvPr id="3" name="Picture 2" descr="A close-up of a chip&#10;&#10;AI-generated content may be incorrect.">
            <a:extLst>
              <a:ext uri="{FF2B5EF4-FFF2-40B4-BE49-F238E27FC236}">
                <a16:creationId xmlns:a16="http://schemas.microsoft.com/office/drawing/2014/main" id="{AEF0AE9F-9A4F-990A-07D2-319BF22EF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049" y="488459"/>
            <a:ext cx="3076091" cy="22291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A4C81A-2921-085A-AF8E-13BA21428ED0}"/>
              </a:ext>
            </a:extLst>
          </p:cNvPr>
          <p:cNvSpPr txBox="1"/>
          <p:nvPr/>
        </p:nvSpPr>
        <p:spPr>
          <a:xfrm>
            <a:off x="6222829" y="2814386"/>
            <a:ext cx="580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The Intel 8086, released in 1978, was the first 16-bit 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Google Sans"/>
              </a:rPr>
              <a:t>microprocessor</a:t>
            </a:r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 and the foundational chip of Intel's x86 architecture, which powers most modern personal computers.</a:t>
            </a:r>
            <a:endParaRPr lang="en-US" sz="1200" dirty="0"/>
          </a:p>
        </p:txBody>
      </p:sp>
      <p:pic>
        <p:nvPicPr>
          <p:cNvPr id="7" name="Picture 6" descr="A close-up of a chip&#10;&#10;AI-generated content may be incorrect.">
            <a:extLst>
              <a:ext uri="{FF2B5EF4-FFF2-40B4-BE49-F238E27FC236}">
                <a16:creationId xmlns:a16="http://schemas.microsoft.com/office/drawing/2014/main" id="{E793CC94-D161-AD2A-2F5E-067B387ECB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7192" y="391669"/>
            <a:ext cx="3693905" cy="222913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21EA84-13F6-5759-BEDF-9CB45E3EB7B4}"/>
              </a:ext>
            </a:extLst>
          </p:cNvPr>
          <p:cNvSpPr txBox="1"/>
          <p:nvPr/>
        </p:nvSpPr>
        <p:spPr>
          <a:xfrm>
            <a:off x="69751" y="2814386"/>
            <a:ext cx="503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The </a:t>
            </a:r>
            <a:r>
              <a:rPr lang="en-US" sz="1200" dirty="0"/>
              <a:t>Intel 4004</a:t>
            </a:r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, released in November 1971, is widely recognized as </a:t>
            </a:r>
          </a:p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the first commercially available, single-chip 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Google Sans"/>
              </a:rPr>
              <a:t>microprocessor</a:t>
            </a:r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.</a:t>
            </a:r>
            <a:endParaRPr lang="en-US" sz="1200" dirty="0"/>
          </a:p>
        </p:txBody>
      </p:sp>
      <p:pic>
        <p:nvPicPr>
          <p:cNvPr id="10" name="Picture 9" descr="A close-up of a computer chip&#10;&#10;AI-generated content may be incorrect.">
            <a:extLst>
              <a:ext uri="{FF2B5EF4-FFF2-40B4-BE49-F238E27FC236}">
                <a16:creationId xmlns:a16="http://schemas.microsoft.com/office/drawing/2014/main" id="{A752C95B-C6DB-9FEE-7A3A-CE34CB830C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841" y="3917605"/>
            <a:ext cx="4238237" cy="1622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8B39C5E-99E8-B807-30B9-ED00D3C20C87}"/>
              </a:ext>
            </a:extLst>
          </p:cNvPr>
          <p:cNvSpPr txBox="1"/>
          <p:nvPr/>
        </p:nvSpPr>
        <p:spPr>
          <a:xfrm>
            <a:off x="104842" y="5645032"/>
            <a:ext cx="503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The MCS-48 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Google Sans"/>
              </a:rPr>
              <a:t>microcontroller</a:t>
            </a:r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 series, Intel's first microcontroller, was originally released in 1976. Its first members were 8048, 8035 and 8748.</a:t>
            </a:r>
            <a:endParaRPr lang="en-US" sz="1200" dirty="0"/>
          </a:p>
        </p:txBody>
      </p:sp>
      <p:pic>
        <p:nvPicPr>
          <p:cNvPr id="13" name="Picture 12" descr="A close-up of a microchip&#10;&#10;AI-generated content may be incorrect.">
            <a:extLst>
              <a:ext uri="{FF2B5EF4-FFF2-40B4-BE49-F238E27FC236}">
                <a16:creationId xmlns:a16="http://schemas.microsoft.com/office/drawing/2014/main" id="{70775D11-B518-133C-40EE-FDC781C2ED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521" y="3617394"/>
            <a:ext cx="4130038" cy="192318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06FAC91-24A8-1CAA-2ED7-AA5995DD64A4}"/>
              </a:ext>
            </a:extLst>
          </p:cNvPr>
          <p:cNvSpPr txBox="1"/>
          <p:nvPr/>
        </p:nvSpPr>
        <p:spPr>
          <a:xfrm>
            <a:off x="6383460" y="5540576"/>
            <a:ext cx="5036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The Intel MCS-51 (commonly termed 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Google Sans"/>
              </a:rPr>
              <a:t>8051</a:t>
            </a:r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) is a single-chip 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Google Sans"/>
              </a:rPr>
              <a:t>microcontroller</a:t>
            </a:r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 (MCU) series developed by Intel in 1980 for use in embedded systems. </a:t>
            </a:r>
          </a:p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The </a:t>
            </a:r>
            <a:r>
              <a:rPr lang="en-US" sz="1200" b="1" i="0" dirty="0">
                <a:solidFill>
                  <a:srgbClr val="FF0000"/>
                </a:solidFill>
                <a:effectLst/>
                <a:latin typeface="Google Sans"/>
              </a:rPr>
              <a:t>8052</a:t>
            </a:r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 was an enhanced version of the original 8051 that featured 256 bytes of internal RAM instead of 128 bytes, 8 KB of ROM instead of 4 KB, and a third 16-bit timer.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BF886-3AD8-0805-CCE9-C2A703B44F4A}"/>
              </a:ext>
            </a:extLst>
          </p:cNvPr>
          <p:cNvSpPr txBox="1"/>
          <p:nvPr/>
        </p:nvSpPr>
        <p:spPr>
          <a:xfrm>
            <a:off x="92568" y="6568513"/>
            <a:ext cx="5036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001D35"/>
                </a:solidFill>
                <a:effectLst/>
                <a:latin typeface="Google Sans"/>
              </a:rPr>
              <a:t>Sourc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e: Wikipedia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7017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31F44F-BF07-010D-1FD7-8E290FD7A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3" y="561999"/>
            <a:ext cx="7303553" cy="2279392"/>
          </a:xfrm>
          <a:prstGeom prst="rect">
            <a:avLst/>
          </a:prstGeom>
        </p:spPr>
      </p:pic>
      <p:pic>
        <p:nvPicPr>
          <p:cNvPr id="8" name="Picture 7" descr="A diagram of a circuit&#10;&#10;AI-generated content may be incorrect.">
            <a:extLst>
              <a:ext uri="{FF2B5EF4-FFF2-40B4-BE49-F238E27FC236}">
                <a16:creationId xmlns:a16="http://schemas.microsoft.com/office/drawing/2014/main" id="{AF496318-755A-52AC-7DA8-FAA5BF46D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483" y="3099141"/>
            <a:ext cx="6226941" cy="3559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9FA468-48E8-CF89-D285-82F22503E7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30" y="3240462"/>
            <a:ext cx="5112013" cy="32767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A47E2B-9302-B438-DFA9-E26B8C00D36B}"/>
              </a:ext>
            </a:extLst>
          </p:cNvPr>
          <p:cNvSpPr txBox="1"/>
          <p:nvPr/>
        </p:nvSpPr>
        <p:spPr>
          <a:xfrm>
            <a:off x="1587805" y="3011721"/>
            <a:ext cx="2343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rgbClr val="FF0000"/>
                </a:solidFill>
              </a:rPr>
              <a:t>From the: STM32F446 Datasheet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6899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EEFD5A-3F9C-37DA-1FEB-05F9326926CD}"/>
              </a:ext>
            </a:extLst>
          </p:cNvPr>
          <p:cNvSpPr txBox="1"/>
          <p:nvPr/>
        </p:nvSpPr>
        <p:spPr>
          <a:xfrm>
            <a:off x="2964345" y="83892"/>
            <a:ext cx="329436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RM0390 Reference manual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D5510-1DC5-2EC4-4838-16B4A5CE5F41}"/>
              </a:ext>
            </a:extLst>
          </p:cNvPr>
          <p:cNvSpPr txBox="1"/>
          <p:nvPr/>
        </p:nvSpPr>
        <p:spPr>
          <a:xfrm>
            <a:off x="6463516" y="83892"/>
            <a:ext cx="241258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General-purpose I/Os (GPIO)</a:t>
            </a:r>
            <a:endParaRPr lang="en-US" sz="1400" dirty="0"/>
          </a:p>
        </p:txBody>
      </p:sp>
      <p:pic>
        <p:nvPicPr>
          <p:cNvPr id="7" name="Picture 6" descr="A table of text with numbers and letters&#10;&#10;AI-generated content may be incorrect.">
            <a:extLst>
              <a:ext uri="{FF2B5EF4-FFF2-40B4-BE49-F238E27FC236}">
                <a16:creationId xmlns:a16="http://schemas.microsoft.com/office/drawing/2014/main" id="{D80A6F2B-FB9D-0AE5-11FC-1323CEA261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491" y="530841"/>
            <a:ext cx="4877471" cy="6077570"/>
          </a:xfrm>
          <a:prstGeom prst="rect">
            <a:avLst/>
          </a:prstGeom>
        </p:spPr>
      </p:pic>
      <p:pic>
        <p:nvPicPr>
          <p:cNvPr id="12" name="Picture 11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132BCCC-FEA3-5696-DB7D-6F6949F97A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8" y="1623108"/>
            <a:ext cx="6387062" cy="391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490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pic>
        <p:nvPicPr>
          <p:cNvPr id="4" name="Picture 3" descr="A diagram of a computer&#10;&#10;AI-generated content may be incorrect.">
            <a:extLst>
              <a:ext uri="{FF2B5EF4-FFF2-40B4-BE49-F238E27FC236}">
                <a16:creationId xmlns:a16="http://schemas.microsoft.com/office/drawing/2014/main" id="{2CBAF9C2-65D7-42C6-D281-780B74A59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30" y="3080728"/>
            <a:ext cx="7095111" cy="3550205"/>
          </a:xfrm>
          <a:prstGeom prst="rect">
            <a:avLst/>
          </a:prstGeom>
        </p:spPr>
      </p:pic>
      <p:pic>
        <p:nvPicPr>
          <p:cNvPr id="6" name="Picture 5" descr="A close-up of a circuit board&#10;&#10;AI-generated content may be incorrect.">
            <a:extLst>
              <a:ext uri="{FF2B5EF4-FFF2-40B4-BE49-F238E27FC236}">
                <a16:creationId xmlns:a16="http://schemas.microsoft.com/office/drawing/2014/main" id="{42D16FA2-DEC8-19FD-E67C-1B64E9C53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980" y="160222"/>
            <a:ext cx="4655870" cy="3159984"/>
          </a:xfrm>
          <a:prstGeom prst="rect">
            <a:avLst/>
          </a:prstGeom>
        </p:spPr>
      </p:pic>
      <p:pic>
        <p:nvPicPr>
          <p:cNvPr id="8" name="Picture 7" descr="A diagram of a computer chip&#10;&#10;AI-generated content may be incorrect.">
            <a:extLst>
              <a:ext uri="{FF2B5EF4-FFF2-40B4-BE49-F238E27FC236}">
                <a16:creationId xmlns:a16="http://schemas.microsoft.com/office/drawing/2014/main" id="{0E80E11D-D0BF-DD09-EB6B-FFE82BE8C2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111" y="3422907"/>
            <a:ext cx="3884665" cy="33144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F937E1-2B76-30F6-D65A-225CF9E615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514" y="623382"/>
            <a:ext cx="2810678" cy="2356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A69413-AE54-C219-E550-52EF9328DA45}"/>
              </a:ext>
            </a:extLst>
          </p:cNvPr>
          <p:cNvSpPr txBox="1"/>
          <p:nvPr/>
        </p:nvSpPr>
        <p:spPr>
          <a:xfrm>
            <a:off x="2964345" y="83892"/>
            <a:ext cx="2741135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STM32F446x -&gt; NUCLEO-F446RE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7193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</p:spTree>
    <p:extLst>
      <p:ext uri="{BB962C8B-B14F-4D97-AF65-F5344CB8AC3E}">
        <p14:creationId xmlns:p14="http://schemas.microsoft.com/office/powerpoint/2010/main" val="594861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2477EC9-66D0-74E0-9594-9BB208FB75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654" y="3036238"/>
            <a:ext cx="3153835" cy="30384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C90942-803F-F3F0-4B47-A17EC62EA9A9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CEE28-9A7B-6E23-D9BB-7709EDACA4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600" y="731359"/>
            <a:ext cx="3202298" cy="2635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A4B08F-B4AC-93F5-610E-9583BF934D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852" y="921603"/>
            <a:ext cx="2849688" cy="2358117"/>
          </a:xfrm>
          <a:prstGeom prst="rect">
            <a:avLst/>
          </a:prstGeom>
        </p:spPr>
      </p:pic>
      <p:pic>
        <p:nvPicPr>
          <p:cNvPr id="9" name="Picture 8" descr="A close up of a chip&#10;&#10;AI-generated content may be incorrect.">
            <a:extLst>
              <a:ext uri="{FF2B5EF4-FFF2-40B4-BE49-F238E27FC236}">
                <a16:creationId xmlns:a16="http://schemas.microsoft.com/office/drawing/2014/main" id="{26A5AF51-2563-4504-7F33-854D32F0F4F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6260" y="636978"/>
            <a:ext cx="2875144" cy="2823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8C5169A-8206-01ED-A51C-28479CBA0C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801" y="3612022"/>
            <a:ext cx="2822981" cy="24059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09CA33-23E9-E637-57DD-D23691D72168}"/>
              </a:ext>
            </a:extLst>
          </p:cNvPr>
          <p:cNvSpPr txBox="1"/>
          <p:nvPr/>
        </p:nvSpPr>
        <p:spPr>
          <a:xfrm>
            <a:off x="1127944" y="3290742"/>
            <a:ext cx="876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Microchip</a:t>
            </a:r>
            <a:endParaRPr lang="en-US" sz="1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0B1261-7464-A7C2-2717-AE61E8BF5AA9}"/>
              </a:ext>
            </a:extLst>
          </p:cNvPr>
          <p:cNvSpPr txBox="1"/>
          <p:nvPr/>
        </p:nvSpPr>
        <p:spPr>
          <a:xfrm>
            <a:off x="5082337" y="3425437"/>
            <a:ext cx="14057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Atmel -&gt; Microchip</a:t>
            </a:r>
            <a:endParaRPr 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26F9C1-3B3D-8015-BE13-66A7B1314DA6}"/>
              </a:ext>
            </a:extLst>
          </p:cNvPr>
          <p:cNvSpPr txBox="1"/>
          <p:nvPr/>
        </p:nvSpPr>
        <p:spPr>
          <a:xfrm>
            <a:off x="9681777" y="3425437"/>
            <a:ext cx="87634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Motorola</a:t>
            </a:r>
            <a:endParaRPr 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5355D7-239A-D6BB-7992-833B4AEE9DB5}"/>
              </a:ext>
            </a:extLst>
          </p:cNvPr>
          <p:cNvSpPr txBox="1"/>
          <p:nvPr/>
        </p:nvSpPr>
        <p:spPr>
          <a:xfrm>
            <a:off x="2710844" y="5936397"/>
            <a:ext cx="965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NXP, Philips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0065F89-BBAB-6CE7-2FE6-EB32FBBAB640}"/>
              </a:ext>
            </a:extLst>
          </p:cNvPr>
          <p:cNvSpPr txBox="1"/>
          <p:nvPr/>
        </p:nvSpPr>
        <p:spPr>
          <a:xfrm>
            <a:off x="7385122" y="6048979"/>
            <a:ext cx="129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001D35"/>
                </a:solidFill>
                <a:effectLst/>
                <a:latin typeface="Google Sans"/>
              </a:rPr>
              <a:t>Texas Instruments</a:t>
            </a:r>
            <a:endParaRPr 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F6270-2C7E-B5EE-1B52-69E117A0E0CF}"/>
              </a:ext>
            </a:extLst>
          </p:cNvPr>
          <p:cNvSpPr txBox="1"/>
          <p:nvPr/>
        </p:nvSpPr>
        <p:spPr>
          <a:xfrm>
            <a:off x="92568" y="6568513"/>
            <a:ext cx="5036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001D35"/>
                </a:solidFill>
                <a:effectLst/>
                <a:latin typeface="Google Sans"/>
              </a:rPr>
              <a:t>Sourc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e: web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723234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C90942-803F-F3F0-4B47-A17EC62EA9A9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FF6270-2C7E-B5EE-1B52-69E117A0E0CF}"/>
              </a:ext>
            </a:extLst>
          </p:cNvPr>
          <p:cNvSpPr txBox="1"/>
          <p:nvPr/>
        </p:nvSpPr>
        <p:spPr>
          <a:xfrm>
            <a:off x="92568" y="6568513"/>
            <a:ext cx="50361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001D35"/>
                </a:solidFill>
                <a:effectLst/>
                <a:latin typeface="Google Sans"/>
              </a:rPr>
              <a:t>Sourc</a:t>
            </a:r>
            <a:r>
              <a:rPr lang="en-US" sz="1000" dirty="0">
                <a:solidFill>
                  <a:srgbClr val="001D35"/>
                </a:solidFill>
                <a:latin typeface="Google Sans"/>
              </a:rPr>
              <a:t>e: web</a:t>
            </a:r>
            <a:endParaRPr lang="en-US" sz="1000" dirty="0"/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7DE52B4-4054-99A0-6B7A-D8DDC8720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436" y="167713"/>
            <a:ext cx="4979340" cy="6400800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BF3AB9-8D0F-4594-7C59-65509ECAC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658" y="4521852"/>
            <a:ext cx="3864210" cy="1983448"/>
          </a:xfrm>
          <a:prstGeom prst="rect">
            <a:avLst/>
          </a:prstGeom>
        </p:spPr>
      </p:pic>
      <p:pic>
        <p:nvPicPr>
          <p:cNvPr id="21" name="Picture 20" descr="A diagram of a computer hardware system&#10;&#10;AI-generated content may be incorrect.">
            <a:extLst>
              <a:ext uri="{FF2B5EF4-FFF2-40B4-BE49-F238E27FC236}">
                <a16:creationId xmlns:a16="http://schemas.microsoft.com/office/drawing/2014/main" id="{6F866D36-D4CA-9450-3FF3-D59EDFA678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9" y="788684"/>
            <a:ext cx="3656451" cy="5526419"/>
          </a:xfrm>
          <a:prstGeom prst="rect">
            <a:avLst/>
          </a:prstGeom>
        </p:spPr>
      </p:pic>
      <p:pic>
        <p:nvPicPr>
          <p:cNvPr id="23" name="Picture 22" descr="A circuit board with many different components&#10;&#10;AI-generated content may be incorrect.">
            <a:extLst>
              <a:ext uri="{FF2B5EF4-FFF2-40B4-BE49-F238E27FC236}">
                <a16:creationId xmlns:a16="http://schemas.microsoft.com/office/drawing/2014/main" id="{59F4E6E9-3362-8627-9F94-9476C78F8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448" y="68721"/>
            <a:ext cx="3477276" cy="2601165"/>
          </a:xfrm>
          <a:prstGeom prst="rect">
            <a:avLst/>
          </a:prstGeom>
        </p:spPr>
      </p:pic>
      <p:pic>
        <p:nvPicPr>
          <p:cNvPr id="12" name="Picture 11" descr="A circuit board with many letters&#10;&#10;AI-generated content may be incorrect.">
            <a:extLst>
              <a:ext uri="{FF2B5EF4-FFF2-40B4-BE49-F238E27FC236}">
                <a16:creationId xmlns:a16="http://schemas.microsoft.com/office/drawing/2014/main" id="{D7C4F49E-11A3-2586-7EB4-B9FE222C9B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67" y="2693054"/>
            <a:ext cx="2680721" cy="201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33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E37CF3-5512-F7B3-A61A-D44488200CBB}"/>
              </a:ext>
            </a:extLst>
          </p:cNvPr>
          <p:cNvSpPr txBox="1"/>
          <p:nvPr/>
        </p:nvSpPr>
        <p:spPr>
          <a:xfrm>
            <a:off x="106573" y="2971542"/>
            <a:ext cx="11944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1D35"/>
                </a:solidFill>
                <a:latin typeface="Google Sans"/>
                <a:hlinkClick r:id="rId2"/>
              </a:rPr>
              <a:t>www.arm.com</a:t>
            </a:r>
            <a:endParaRPr lang="en-US" sz="1200" dirty="0">
              <a:solidFill>
                <a:srgbClr val="001D35"/>
              </a:solidFill>
              <a:latin typeface="Google Sans"/>
            </a:endParaRP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5BD7ED-4D9A-E52C-9915-332A6B6A50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31" y="572630"/>
            <a:ext cx="10089085" cy="616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752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EE4BF-4F85-0DDD-5BEB-5161404B3E5A}"/>
              </a:ext>
            </a:extLst>
          </p:cNvPr>
          <p:cNvSpPr txBox="1"/>
          <p:nvPr/>
        </p:nvSpPr>
        <p:spPr>
          <a:xfrm>
            <a:off x="2964345" y="83892"/>
            <a:ext cx="455541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Arm® Cortex®-M4 Processor Technical Reference Manual</a:t>
            </a:r>
            <a:endParaRPr lang="en-US" sz="1400" dirty="0"/>
          </a:p>
        </p:txBody>
      </p:sp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4FEAA12B-5F53-9F88-BF56-FB9A7533A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212" y="549812"/>
            <a:ext cx="2030274" cy="20302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77BBA2-C918-3D35-B3D7-6057DF0E5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533" y="472173"/>
            <a:ext cx="7437853" cy="33818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C6EAF3-E1C0-ACD1-6A37-A89570BDA2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6" y="2738229"/>
            <a:ext cx="4681719" cy="38021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BA3C5C-6D0C-2A0A-7C3D-247AED4E5E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184" y="4500970"/>
            <a:ext cx="6969708" cy="188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80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EE4BF-4F85-0DDD-5BEB-5161404B3E5A}"/>
              </a:ext>
            </a:extLst>
          </p:cNvPr>
          <p:cNvSpPr txBox="1"/>
          <p:nvPr/>
        </p:nvSpPr>
        <p:spPr>
          <a:xfrm>
            <a:off x="2964345" y="83892"/>
            <a:ext cx="455541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Arm® Cortex®-M4 Processor Technical Reference Manual</a:t>
            </a:r>
            <a:endParaRPr lang="en-US" sz="1400" dirty="0"/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B3489CDA-B51B-A791-AB58-C61538973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98" y="549812"/>
            <a:ext cx="2030274" cy="20302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1F9A20-1D0C-2E48-361D-19C445424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6" y="2738229"/>
            <a:ext cx="4681719" cy="38021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DB70C-55CC-D6E2-5DD1-B50C96B29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6259" y="1555607"/>
            <a:ext cx="2030274" cy="1837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BD0C2-D543-0C00-60E2-DCE27F9EEB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98" y="484816"/>
            <a:ext cx="6930989" cy="61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122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2EE4BF-4F85-0DDD-5BEB-5161404B3E5A}"/>
              </a:ext>
            </a:extLst>
          </p:cNvPr>
          <p:cNvSpPr txBox="1"/>
          <p:nvPr/>
        </p:nvSpPr>
        <p:spPr>
          <a:xfrm>
            <a:off x="2964345" y="83892"/>
            <a:ext cx="455541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Arm® Cortex®-M4 Processor Technical Reference Manual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F9A20-1D0C-2E48-361D-19C4454247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503" y="5240924"/>
            <a:ext cx="1726951" cy="1402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FBD0C2-D543-0C00-60E2-DCE27F9EE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7" y="1358491"/>
            <a:ext cx="4287893" cy="3819414"/>
          </a:xfrm>
          <a:prstGeom prst="rect">
            <a:avLst/>
          </a:prstGeom>
        </p:spPr>
      </p:pic>
      <p:pic>
        <p:nvPicPr>
          <p:cNvPr id="5" name="Picture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77644D91-01C7-5CA6-0BEF-E63C348EF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74" y="5240924"/>
            <a:ext cx="1329189" cy="132918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1093F0-DCA9-0155-2FEF-44E4A4B410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27972"/>
            <a:ext cx="4969591" cy="515887"/>
          </a:xfrm>
          <a:prstGeom prst="rect">
            <a:avLst/>
          </a:prstGeom>
        </p:spPr>
      </p:pic>
      <p:pic>
        <p:nvPicPr>
          <p:cNvPr id="11" name="Picture 10" descr="A close-up of a computer code&#10;&#10;AI-generated content may be incorrect.">
            <a:extLst>
              <a:ext uri="{FF2B5EF4-FFF2-40B4-BE49-F238E27FC236}">
                <a16:creationId xmlns:a16="http://schemas.microsoft.com/office/drawing/2014/main" id="{BD9B4F72-0C9E-DF91-A225-EB88E5BBE90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0" y="433093"/>
            <a:ext cx="6684446" cy="1192763"/>
          </a:xfrm>
          <a:prstGeom prst="rect">
            <a:avLst/>
          </a:prstGeom>
        </p:spPr>
      </p:pic>
      <p:pic>
        <p:nvPicPr>
          <p:cNvPr id="14" name="Picture 13" descr="A close-up of a text&#10;&#10;AI-generated content may be incorrect.">
            <a:extLst>
              <a:ext uri="{FF2B5EF4-FFF2-40B4-BE49-F238E27FC236}">
                <a16:creationId xmlns:a16="http://schemas.microsoft.com/office/drawing/2014/main" id="{D59F208D-39AF-97A8-05D5-F7CFBC846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0" y="1672863"/>
            <a:ext cx="6654627" cy="1326949"/>
          </a:xfrm>
          <a:prstGeom prst="rect">
            <a:avLst/>
          </a:prstGeom>
        </p:spPr>
      </p:pic>
      <p:pic>
        <p:nvPicPr>
          <p:cNvPr id="16" name="Picture 15" descr="A close-up of a message&#10;&#10;AI-generated content may be incorrect.">
            <a:extLst>
              <a:ext uri="{FF2B5EF4-FFF2-40B4-BE49-F238E27FC236}">
                <a16:creationId xmlns:a16="http://schemas.microsoft.com/office/drawing/2014/main" id="{239E7222-DC85-6B77-0195-E24959EE9A6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0" y="3074933"/>
            <a:ext cx="6321647" cy="1525743"/>
          </a:xfrm>
          <a:prstGeom prst="rect">
            <a:avLst/>
          </a:prstGeom>
        </p:spPr>
      </p:pic>
      <p:pic>
        <p:nvPicPr>
          <p:cNvPr id="18" name="Picture 17" descr="A close-up of a text&#10;&#10;AI-generated content may be incorrect.">
            <a:extLst>
              <a:ext uri="{FF2B5EF4-FFF2-40B4-BE49-F238E27FC236}">
                <a16:creationId xmlns:a16="http://schemas.microsoft.com/office/drawing/2014/main" id="{A2AAE0F8-A271-722F-7FED-9999DC427E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756" y="4754580"/>
            <a:ext cx="6619838" cy="839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9DB70C-55CC-D6E2-5DD1-B50C96B29C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356" y="1203575"/>
            <a:ext cx="2030274" cy="18379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4907963-0DC3-FE90-118E-04B39D4674D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450" y="5779796"/>
            <a:ext cx="6655558" cy="79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23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9369C9-46BE-6493-16F0-107C91D12758}"/>
              </a:ext>
            </a:extLst>
          </p:cNvPr>
          <p:cNvSpPr txBox="1"/>
          <p:nvPr/>
        </p:nvSpPr>
        <p:spPr>
          <a:xfrm>
            <a:off x="50334" y="83892"/>
            <a:ext cx="2709203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Design With Microprocessors C1</a:t>
            </a:r>
          </a:p>
        </p:txBody>
      </p:sp>
      <p:pic>
        <p:nvPicPr>
          <p:cNvPr id="3" name="Picture 2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D84FC8A0-0DC1-BFC9-40CF-9923BE3AD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01" y="492474"/>
            <a:ext cx="2335459" cy="2335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AF103F-C2C3-2237-C04C-FFAB950E8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490" y="3104471"/>
            <a:ext cx="5730793" cy="35341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8B16DB-DA9E-6C06-E588-00C620E11D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8496" y="1060854"/>
            <a:ext cx="2788530" cy="353415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93C119-E992-11FC-ED1D-37FD97244F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06" y="668207"/>
            <a:ext cx="5738484" cy="5111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EB8889-CF68-D95A-248B-EFF8AD1FC528}"/>
              </a:ext>
            </a:extLst>
          </p:cNvPr>
          <p:cNvSpPr txBox="1"/>
          <p:nvPr/>
        </p:nvSpPr>
        <p:spPr>
          <a:xfrm>
            <a:off x="789741" y="6189793"/>
            <a:ext cx="40768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0" i="0" dirty="0">
                <a:solidFill>
                  <a:srgbClr val="FF0000"/>
                </a:solidFill>
                <a:effectLst/>
                <a:latin typeface="Google Sans"/>
              </a:rPr>
              <a:t>What is the address of the processor and the FPU registers ?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EDD89D-A643-FACB-BB81-9906CAA51EC4}"/>
              </a:ext>
            </a:extLst>
          </p:cNvPr>
          <p:cNvSpPr txBox="1"/>
          <p:nvPr/>
        </p:nvSpPr>
        <p:spPr>
          <a:xfrm>
            <a:off x="2964345" y="83892"/>
            <a:ext cx="455541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dirty="0"/>
              <a:t>Arm® Cortex®-M4 Processor Technical Reference Manual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31496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437</Words>
  <Application>Microsoft Office PowerPoint</Application>
  <PresentationFormat>Widescreen</PresentationFormat>
  <Paragraphs>68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Aptos Display</vt:lpstr>
      <vt:lpstr>Arial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Arthur Tunyagi</dc:creator>
  <cp:lastModifiedBy>Arthur Tunyagi</cp:lastModifiedBy>
  <cp:revision>20</cp:revision>
  <dcterms:created xsi:type="dcterms:W3CDTF">2025-09-30T09:30:49Z</dcterms:created>
  <dcterms:modified xsi:type="dcterms:W3CDTF">2025-09-30T16:09:32Z</dcterms:modified>
</cp:coreProperties>
</file>